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64" r:id="rId4"/>
    <p:sldId id="263" r:id="rId5"/>
    <p:sldId id="270" r:id="rId6"/>
    <p:sldId id="268" r:id="rId7"/>
    <p:sldId id="265" r:id="rId8"/>
    <p:sldId id="275" r:id="rId9"/>
    <p:sldId id="273" r:id="rId10"/>
    <p:sldId id="274" r:id="rId11"/>
    <p:sldId id="276" r:id="rId12"/>
    <p:sldId id="267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4" autoAdjust="0"/>
    <p:restoredTop sz="94660"/>
  </p:normalViewPr>
  <p:slideViewPr>
    <p:cSldViewPr snapToGrid="0">
      <p:cViewPr varScale="1">
        <p:scale>
          <a:sx n="60" d="100"/>
          <a:sy n="60" d="100"/>
        </p:scale>
        <p:origin x="52" y="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253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25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16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30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933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193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68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21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012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12/14/2020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984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8916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26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800" i="1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solution-p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assandrajohn.com/2016/07/26/first-rules-of-data-analysis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nikhilsheth.blogspot.com/2012/06/doesnt-everyone-have-same-problems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dgespan.org/insights/library/nonprofit-management-tools-and-trends/management-tools-and-trends-2015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hiostate.pressbooks.pub/choosingsources/chapter/quote-paraphrase-or-summarize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BF80C0AB-80EC-403C-AFC3-20838E492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5C4EBC-A0C7-4DD6-9847-81D18D5E5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6" y="1808532"/>
            <a:ext cx="5452527" cy="3240936"/>
          </a:xfrm>
          <a:prstGeom prst="rect">
            <a:avLst/>
          </a:prstGeom>
          <a:solidFill>
            <a:srgbClr val="33B589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7F233D-9B3D-4FE7-9F46-273159F9FB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25" y="571500"/>
            <a:ext cx="11199081" cy="5992586"/>
          </a:xfrm>
        </p:spPr>
        <p:txBody>
          <a:bodyPr>
            <a:normAutofit fontScale="90000"/>
          </a:bodyPr>
          <a:lstStyle/>
          <a:p>
            <a:br>
              <a:rPr lang="en-SG" sz="4400" dirty="0">
                <a:solidFill>
                  <a:schemeClr val="tx1"/>
                </a:solidFill>
              </a:rPr>
            </a:br>
            <a:br>
              <a:rPr lang="en-SG" sz="4400" dirty="0">
                <a:solidFill>
                  <a:schemeClr val="tx1"/>
                </a:solidFill>
              </a:rPr>
            </a:br>
            <a:r>
              <a:rPr lang="en-SG" sz="6000" dirty="0">
                <a:solidFill>
                  <a:srgbClr val="FFFF00"/>
                </a:solidFill>
              </a:rPr>
              <a:t>Proposal for Capstone Project</a:t>
            </a:r>
            <a:br>
              <a:rPr lang="en-SG" sz="4400" dirty="0">
                <a:solidFill>
                  <a:schemeClr val="tx1"/>
                </a:solidFill>
              </a:rPr>
            </a:br>
            <a:br>
              <a:rPr lang="en-SG" sz="4400" dirty="0">
                <a:solidFill>
                  <a:schemeClr val="tx1"/>
                </a:solidFill>
              </a:rPr>
            </a:br>
            <a:r>
              <a:rPr lang="en-SG" sz="4400" dirty="0">
                <a:solidFill>
                  <a:schemeClr val="tx1"/>
                </a:solidFill>
              </a:rPr>
              <a:t>Data Analysis of Important Factors in Influences the Used Cars Pricing In India Market</a:t>
            </a:r>
            <a:br>
              <a:rPr lang="en-SG" sz="4400" dirty="0">
                <a:solidFill>
                  <a:schemeClr val="tx1"/>
                </a:solidFill>
              </a:rPr>
            </a:br>
            <a:br>
              <a:rPr lang="en-SG" sz="4400" dirty="0">
                <a:solidFill>
                  <a:schemeClr val="tx1"/>
                </a:solidFill>
              </a:rPr>
            </a:br>
            <a:r>
              <a:rPr lang="en-SG" sz="4400" dirty="0">
                <a:solidFill>
                  <a:schemeClr val="tx1"/>
                </a:solidFill>
              </a:rPr>
              <a:t>By:</a:t>
            </a:r>
            <a:br>
              <a:rPr lang="en-SG" sz="4400" dirty="0">
                <a:solidFill>
                  <a:schemeClr val="tx1"/>
                </a:solidFill>
              </a:rPr>
            </a:br>
            <a:r>
              <a:rPr lang="en-SG" sz="4400" dirty="0">
                <a:solidFill>
                  <a:schemeClr val="tx1"/>
                </a:solidFill>
              </a:rPr>
              <a:t>Benjamin </a:t>
            </a:r>
            <a:br>
              <a:rPr lang="en-SG" sz="4400" dirty="0">
                <a:solidFill>
                  <a:schemeClr val="tx1"/>
                </a:solidFill>
              </a:rPr>
            </a:br>
            <a:r>
              <a:rPr lang="en-SG" sz="4400" dirty="0" err="1">
                <a:solidFill>
                  <a:schemeClr val="tx1"/>
                </a:solidFill>
              </a:rPr>
              <a:t>Shabelyn</a:t>
            </a:r>
            <a:endParaRPr lang="en-SG" sz="4400" dirty="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98BAD-EFC4-45D2-BC90-B9764934A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0" y="5852160"/>
            <a:ext cx="548640" cy="548640"/>
          </a:xfrm>
          <a:prstGeom prst="ellipse">
            <a:avLst/>
          </a:prstGeom>
          <a:solidFill>
            <a:srgbClr val="33B58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78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24C74-2ADB-43C5-AEFB-8028E9721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4000" dirty="0">
                <a:highlight>
                  <a:srgbClr val="00FFFF"/>
                </a:highlight>
              </a:rPr>
              <a:t>2) </a:t>
            </a:r>
            <a:r>
              <a:rPr lang="en-SG" sz="4400" i="0" dirty="0">
                <a:highlight>
                  <a:srgbClr val="00FFFF"/>
                </a:highlight>
              </a:rPr>
              <a:t>Qualitative </a:t>
            </a:r>
            <a:r>
              <a:rPr lang="en-SG" sz="4000" i="0" dirty="0">
                <a:highlight>
                  <a:srgbClr val="00FFFF"/>
                </a:highlight>
              </a:rPr>
              <a:t>Data Analysis </a:t>
            </a:r>
            <a:r>
              <a:rPr lang="en-SG" sz="4000" dirty="0">
                <a:highlight>
                  <a:srgbClr val="00FFFF"/>
                </a:highlight>
              </a:rPr>
              <a:t>:</a:t>
            </a:r>
            <a:endParaRPr lang="en-SG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E1061C1-F3AC-43C4-8969-BA16E432AA8F}"/>
              </a:ext>
            </a:extLst>
          </p:cNvPr>
          <p:cNvSpPr/>
          <p:nvPr/>
        </p:nvSpPr>
        <p:spPr>
          <a:xfrm>
            <a:off x="969149" y="3215792"/>
            <a:ext cx="4143375" cy="18954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SG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Grounded Theory</a:t>
            </a:r>
          </a:p>
          <a:p>
            <a:pPr algn="just"/>
            <a:r>
              <a:rPr lang="en-SG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(Hypotheses)</a:t>
            </a:r>
          </a:p>
          <a:p>
            <a:pPr algn="ctr"/>
            <a:endParaRPr lang="en-SG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2A88BDC-AFF0-4C22-AC07-0A47B5A07B95}"/>
              </a:ext>
            </a:extLst>
          </p:cNvPr>
          <p:cNvSpPr/>
          <p:nvPr/>
        </p:nvSpPr>
        <p:spPr>
          <a:xfrm>
            <a:off x="7798574" y="2933702"/>
            <a:ext cx="3424277" cy="22843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400" dirty="0">
                <a:solidFill>
                  <a:schemeClr val="tx1"/>
                </a:solidFill>
              </a:rPr>
              <a:t>Based on information from quantitative analysis to explain why a certain phenomenon happened.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AEF43E2-6C64-4D7A-BBAA-47BBDF819CA2}"/>
              </a:ext>
            </a:extLst>
          </p:cNvPr>
          <p:cNvCxnSpPr>
            <a:cxnSpLocks/>
          </p:cNvCxnSpPr>
          <p:nvPr/>
        </p:nvCxnSpPr>
        <p:spPr>
          <a:xfrm>
            <a:off x="5372100" y="4163528"/>
            <a:ext cx="196215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01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192FC-28D3-48FE-B8E6-A4C44BCE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52831"/>
          </a:xfrm>
        </p:spPr>
        <p:txBody>
          <a:bodyPr/>
          <a:lstStyle/>
          <a:p>
            <a:r>
              <a:rPr lang="en-SG" dirty="0">
                <a:highlight>
                  <a:srgbClr val="00FFFF"/>
                </a:highlight>
              </a:rPr>
              <a:t>Data Visualization Techniques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3E0C584-22EE-4797-9D26-F9859BAB75E1}"/>
              </a:ext>
            </a:extLst>
          </p:cNvPr>
          <p:cNvSpPr/>
          <p:nvPr/>
        </p:nvSpPr>
        <p:spPr>
          <a:xfrm>
            <a:off x="4095750" y="2744583"/>
            <a:ext cx="2886075" cy="1895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Data visualization Techniques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155357-5E29-485A-931C-BEA71BA7FEFC}"/>
              </a:ext>
            </a:extLst>
          </p:cNvPr>
          <p:cNvSpPr txBox="1"/>
          <p:nvPr/>
        </p:nvSpPr>
        <p:spPr>
          <a:xfrm>
            <a:off x="6772275" y="1553588"/>
            <a:ext cx="2743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dirty="0">
                <a:solidFill>
                  <a:srgbClr val="000000"/>
                </a:solidFill>
                <a:latin typeface="Helvetica Neue"/>
              </a:rPr>
              <a:t>Know my audience:</a:t>
            </a:r>
          </a:p>
          <a:p>
            <a:r>
              <a:rPr lang="en-US" sz="1600" dirty="0">
                <a:solidFill>
                  <a:srgbClr val="000000"/>
                </a:solidFill>
                <a:latin typeface="Helvetica Neue"/>
              </a:rPr>
              <a:t>Marketing and sales team </a:t>
            </a:r>
            <a:endParaRPr lang="en-SG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409ADD-02A3-43E7-83D3-0E2D1BD70651}"/>
              </a:ext>
            </a:extLst>
          </p:cNvPr>
          <p:cNvSpPr txBox="1"/>
          <p:nvPr/>
        </p:nvSpPr>
        <p:spPr>
          <a:xfrm>
            <a:off x="8286751" y="2544722"/>
            <a:ext cx="310515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Helvetica Neue"/>
              </a:rPr>
              <a:t>2. </a:t>
            </a:r>
            <a:r>
              <a:rPr lang="en-US" sz="1400" b="1" dirty="0">
                <a:solidFill>
                  <a:srgbClr val="000000"/>
                </a:solidFill>
                <a:latin typeface="Helvetica Neue"/>
              </a:rPr>
              <a:t>Set our goal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Reduce  the time and resources in estimating and evaluating the used card price</a:t>
            </a:r>
          </a:p>
          <a:p>
            <a:endParaRPr lang="en-US" sz="1400" dirty="0">
              <a:solidFill>
                <a:srgbClr val="000000"/>
              </a:solidFill>
              <a:latin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Reduce the cost</a:t>
            </a:r>
          </a:p>
          <a:p>
            <a:endParaRPr lang="en-US" dirty="0">
              <a:solidFill>
                <a:srgbClr val="000000"/>
              </a:solidFill>
              <a:latin typeface="Helvetica Neue"/>
            </a:endParaRPr>
          </a:p>
          <a:p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BAF65C-D066-40F1-9AAE-C65E12F2BC30}"/>
              </a:ext>
            </a:extLst>
          </p:cNvPr>
          <p:cNvSpPr txBox="1"/>
          <p:nvPr/>
        </p:nvSpPr>
        <p:spPr>
          <a:xfrm>
            <a:off x="7848600" y="4272010"/>
            <a:ext cx="37528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Helvetica Neue"/>
              </a:rPr>
              <a:t>3. </a:t>
            </a:r>
            <a:r>
              <a:rPr lang="en-US" sz="1400" b="1" dirty="0">
                <a:solidFill>
                  <a:srgbClr val="000000"/>
                </a:solidFill>
                <a:latin typeface="Helvetica Neue"/>
              </a:rPr>
              <a:t>Choose the right chart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Pie chart : percentage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Bar chart: categorical vs numerical , count, small handful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Scatter plot : numerical vs numerical , relationship between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Line lot : change over a set of time periods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8FA0FF-63A3-4B84-A336-AAC88BF1934B}"/>
              </a:ext>
            </a:extLst>
          </p:cNvPr>
          <p:cNvSpPr txBox="1"/>
          <p:nvPr/>
        </p:nvSpPr>
        <p:spPr>
          <a:xfrm>
            <a:off x="3662362" y="5101589"/>
            <a:ext cx="375285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Helvetica Neue"/>
              </a:rPr>
              <a:t>4. </a:t>
            </a:r>
            <a:r>
              <a:rPr lang="en-US" sz="1400" b="1" dirty="0">
                <a:solidFill>
                  <a:srgbClr val="000000"/>
                </a:solidFill>
                <a:latin typeface="Helvetica Neue"/>
              </a:rPr>
              <a:t>Handle big data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Group by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Pivot table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Index or location slicing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Encoding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Feature Engineering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4941C4-D9B9-41F9-ADC8-E77299B12282}"/>
              </a:ext>
            </a:extLst>
          </p:cNvPr>
          <p:cNvSpPr txBox="1"/>
          <p:nvPr/>
        </p:nvSpPr>
        <p:spPr>
          <a:xfrm>
            <a:off x="388144" y="3323035"/>
            <a:ext cx="375285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 startAt="5"/>
            </a:pPr>
            <a:r>
              <a:rPr lang="en-US" sz="1400" b="1" dirty="0">
                <a:solidFill>
                  <a:srgbClr val="000000"/>
                </a:solidFill>
                <a:latin typeface="Helvetica Neue"/>
              </a:rPr>
              <a:t>Include comparisons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Comparison with the features itself</a:t>
            </a:r>
          </a:p>
          <a:p>
            <a:r>
              <a:rPr lang="en-US" sz="1400" dirty="0">
                <a:solidFill>
                  <a:srgbClr val="000000"/>
                </a:solidFill>
                <a:latin typeface="Helvetica Neue"/>
              </a:rPr>
              <a:t>Ex : For the Name , which model </a:t>
            </a:r>
          </a:p>
          <a:p>
            <a:r>
              <a:rPr lang="en-US" sz="1400" dirty="0">
                <a:solidFill>
                  <a:srgbClr val="000000"/>
                </a:solidFill>
                <a:latin typeface="Helvetica Neue"/>
              </a:rPr>
              <a:t>       has the most in the market?</a:t>
            </a:r>
          </a:p>
          <a:p>
            <a:endParaRPr lang="en-US" sz="1400" dirty="0">
              <a:solidFill>
                <a:srgbClr val="000000"/>
              </a:solidFill>
              <a:latin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Helvetica Neue"/>
              </a:rPr>
              <a:t>Comparison between features</a:t>
            </a:r>
          </a:p>
          <a:p>
            <a:r>
              <a:rPr lang="en-US" sz="1400" dirty="0">
                <a:solidFill>
                  <a:srgbClr val="000000"/>
                </a:solidFill>
                <a:latin typeface="Helvetica Neue"/>
              </a:rPr>
              <a:t>Ex : Name vs price</a:t>
            </a:r>
          </a:p>
          <a:p>
            <a:r>
              <a:rPr lang="en-US" sz="1400" dirty="0">
                <a:solidFill>
                  <a:srgbClr val="000000"/>
                </a:solidFill>
                <a:latin typeface="Helvetica Neue"/>
              </a:rPr>
              <a:t>       Location vs Transmission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C73EC3-FFE4-4234-8AC7-BAC183743B72}"/>
              </a:ext>
            </a:extLst>
          </p:cNvPr>
          <p:cNvSpPr txBox="1"/>
          <p:nvPr/>
        </p:nvSpPr>
        <p:spPr>
          <a:xfrm>
            <a:off x="1234694" y="1530606"/>
            <a:ext cx="375285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Helvetica Neue"/>
              </a:rPr>
              <a:t>6. </a:t>
            </a:r>
            <a:r>
              <a:rPr lang="en-US" sz="1600" b="1" dirty="0">
                <a:solidFill>
                  <a:srgbClr val="000000"/>
                </a:solidFill>
                <a:latin typeface="Helvetica Neue"/>
              </a:rPr>
              <a:t>Tell the tale : </a:t>
            </a:r>
          </a:p>
          <a:p>
            <a:r>
              <a:rPr lang="en-US" sz="1600" dirty="0">
                <a:solidFill>
                  <a:srgbClr val="000000"/>
                </a:solidFill>
                <a:latin typeface="Helvetica Neue"/>
              </a:rPr>
              <a:t>Communicating the important message or goal in easier way for people to understand with minimal effort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B8798BD-BFB2-49BF-96C0-6F6B21378D89}"/>
              </a:ext>
            </a:extLst>
          </p:cNvPr>
          <p:cNvCxnSpPr>
            <a:stCxn id="3" idx="7"/>
          </p:cNvCxnSpPr>
          <p:nvPr/>
        </p:nvCxnSpPr>
        <p:spPr>
          <a:xfrm flipV="1">
            <a:off x="6559169" y="2138363"/>
            <a:ext cx="508381" cy="8838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037712-F521-4385-A055-BEEF5FFE22EE}"/>
              </a:ext>
            </a:extLst>
          </p:cNvPr>
          <p:cNvCxnSpPr>
            <a:cxnSpLocks/>
          </p:cNvCxnSpPr>
          <p:nvPr/>
        </p:nvCxnSpPr>
        <p:spPr>
          <a:xfrm flipV="1">
            <a:off x="6981825" y="3347170"/>
            <a:ext cx="1095377" cy="16704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D600AC1-46B0-4873-BE95-5776372C391B}"/>
              </a:ext>
            </a:extLst>
          </p:cNvPr>
          <p:cNvCxnSpPr>
            <a:cxnSpLocks/>
          </p:cNvCxnSpPr>
          <p:nvPr/>
        </p:nvCxnSpPr>
        <p:spPr>
          <a:xfrm>
            <a:off x="6700837" y="4230976"/>
            <a:ext cx="990600" cy="64079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A46ADDC-F38A-4FE7-AB80-E1741BF9A4E0}"/>
              </a:ext>
            </a:extLst>
          </p:cNvPr>
          <p:cNvCxnSpPr>
            <a:cxnSpLocks/>
          </p:cNvCxnSpPr>
          <p:nvPr/>
        </p:nvCxnSpPr>
        <p:spPr>
          <a:xfrm flipH="1" flipV="1">
            <a:off x="3733800" y="2650704"/>
            <a:ext cx="616744" cy="50207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8497B5E-A3FD-46BF-9735-FA27D768AE8A}"/>
              </a:ext>
            </a:extLst>
          </p:cNvPr>
          <p:cNvCxnSpPr>
            <a:cxnSpLocks/>
          </p:cNvCxnSpPr>
          <p:nvPr/>
        </p:nvCxnSpPr>
        <p:spPr>
          <a:xfrm flipH="1">
            <a:off x="3476626" y="3978205"/>
            <a:ext cx="684021" cy="29380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996FA4E-7C5B-49A2-8706-119FE3C85091}"/>
              </a:ext>
            </a:extLst>
          </p:cNvPr>
          <p:cNvCxnSpPr>
            <a:cxnSpLocks/>
          </p:cNvCxnSpPr>
          <p:nvPr/>
        </p:nvCxnSpPr>
        <p:spPr>
          <a:xfrm flipH="1">
            <a:off x="4760118" y="4598298"/>
            <a:ext cx="246611" cy="39280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8344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5C131A-986C-416D-AED1-47D33A6EB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14575" y="1146905"/>
            <a:ext cx="6696075" cy="5207483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EFC1A4-2A05-4A75-BD66-86598185BBA9}"/>
              </a:ext>
            </a:extLst>
          </p:cNvPr>
          <p:cNvSpPr txBox="1"/>
          <p:nvPr/>
        </p:nvSpPr>
        <p:spPr>
          <a:xfrm>
            <a:off x="1185205" y="428625"/>
            <a:ext cx="10101920" cy="6124754"/>
          </a:xfrm>
          <a:prstGeom prst="rect">
            <a:avLst/>
          </a:prstGeom>
          <a:noFill/>
          <a:effectLst>
            <a:softEdge rad="292100"/>
          </a:effectLst>
        </p:spPr>
        <p:txBody>
          <a:bodyPr wrap="square">
            <a:spAutoFit/>
          </a:bodyPr>
          <a:lstStyle/>
          <a:p>
            <a:pPr algn="l"/>
            <a:r>
              <a:rPr lang="en-US" sz="4000" b="1" i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Helvetica Neue"/>
              </a:rPr>
              <a:t>Summary</a:t>
            </a:r>
          </a:p>
          <a:p>
            <a:pPr algn="l"/>
            <a:endParaRPr lang="en-US" sz="4000" b="1" i="0" dirty="0">
              <a:solidFill>
                <a:srgbClr val="000000"/>
              </a:solidFill>
              <a:effectLst/>
              <a:highlight>
                <a:srgbClr val="00FF00"/>
              </a:highlight>
              <a:latin typeface="Helvetica Neue"/>
            </a:endParaRPr>
          </a:p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From the meaningful insights of quantitative and qualitative data analysis methods  ,</a:t>
            </a:r>
            <a:r>
              <a:rPr lang="en-US" sz="2400" dirty="0">
                <a:solidFill>
                  <a:srgbClr val="000000"/>
                </a:solidFill>
                <a:latin typeface="Helvetica Neue"/>
              </a:rPr>
              <a:t>we are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able to </a:t>
            </a:r>
            <a:r>
              <a:rPr lang="en-US" sz="2400" dirty="0">
                <a:solidFill>
                  <a:srgbClr val="000000"/>
                </a:solidFill>
                <a:latin typeface="Helvetica Neue"/>
              </a:rPr>
              <a:t>provide the following solutions to our stakeholders: </a:t>
            </a:r>
          </a:p>
          <a:p>
            <a:pPr algn="just"/>
            <a:endParaRPr lang="en-US" sz="2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457200" indent="-457200" algn="just">
              <a:buAutoNum type="arabicParenR"/>
            </a:pPr>
            <a:r>
              <a:rPr lang="en-US" sz="2400" b="1" dirty="0">
                <a:solidFill>
                  <a:srgbClr val="000000"/>
                </a:solidFill>
                <a:latin typeface="Helvetica Neue"/>
              </a:rPr>
              <a:t>What are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Helvetica Neue"/>
              </a:rPr>
              <a:t>patterns and trends in the types of cars that people are considering reselling </a:t>
            </a:r>
            <a:r>
              <a:rPr lang="en-US" sz="2400" b="1" dirty="0">
                <a:solidFill>
                  <a:srgbClr val="000000"/>
                </a:solidFill>
                <a:latin typeface="Helvetica Neue"/>
              </a:rPr>
              <a:t>in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Helvetica Neue"/>
              </a:rPr>
              <a:t> the market</a:t>
            </a:r>
            <a:r>
              <a:rPr lang="en-US" sz="2400" b="1" dirty="0">
                <a:solidFill>
                  <a:srgbClr val="000000"/>
                </a:solidFill>
                <a:latin typeface="Helvetica Neue"/>
              </a:rPr>
              <a:t>.</a:t>
            </a:r>
          </a:p>
          <a:p>
            <a:pPr marL="457200" indent="-457200" algn="just">
              <a:buFontTx/>
              <a:buAutoNum type="arabicParenR" startAt="2"/>
            </a:pPr>
            <a:r>
              <a:rPr lang="en-US" sz="2400" b="1" dirty="0">
                <a:solidFill>
                  <a:srgbClr val="000000"/>
                </a:solidFill>
                <a:latin typeface="Helvetica Neue"/>
              </a:rPr>
              <a:t>Awareness of the important features take into account for the estimation and evaluation process of the used cars pricing. Hence , enhancement of the efficiency in the evaluation process will reduce the cost.</a:t>
            </a:r>
          </a:p>
          <a:p>
            <a:pPr algn="just"/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pPr algn="just"/>
            <a:r>
              <a:rPr lang="en-US" sz="2400" b="0" i="1" dirty="0">
                <a:solidFill>
                  <a:srgbClr val="000000"/>
                </a:solidFill>
                <a:effectLst/>
                <a:latin typeface="Helvetica Neue"/>
              </a:rPr>
              <a:t>Optional :  efficiently solving the problems in estimating the used cars pricing. (ML)</a:t>
            </a:r>
          </a:p>
        </p:txBody>
      </p:sp>
    </p:spTree>
    <p:extLst>
      <p:ext uri="{BB962C8B-B14F-4D97-AF65-F5344CB8AC3E}">
        <p14:creationId xmlns:p14="http://schemas.microsoft.com/office/powerpoint/2010/main" val="2687477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DE3443-7469-4962-AB21-6005B0C47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6712" y="319088"/>
            <a:ext cx="11458575" cy="62198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A3B938-FBBB-42D8-940E-6095B762D54A}"/>
              </a:ext>
            </a:extLst>
          </p:cNvPr>
          <p:cNvSpPr txBox="1"/>
          <p:nvPr/>
        </p:nvSpPr>
        <p:spPr>
          <a:xfrm>
            <a:off x="3428999" y="2028616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8000" b="1" i="1" dirty="0">
                <a:solidFill>
                  <a:srgbClr val="FF0000"/>
                </a:solidFill>
              </a:rPr>
              <a:t>Thank you very much </a:t>
            </a:r>
          </a:p>
        </p:txBody>
      </p:sp>
    </p:spTree>
    <p:extLst>
      <p:ext uri="{BB962C8B-B14F-4D97-AF65-F5344CB8AC3E}">
        <p14:creationId xmlns:p14="http://schemas.microsoft.com/office/powerpoint/2010/main" val="47064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B2483F-4BE0-403B-A3AC-6DC0ED578F9C}"/>
              </a:ext>
            </a:extLst>
          </p:cNvPr>
          <p:cNvSpPr txBox="1"/>
          <p:nvPr/>
        </p:nvSpPr>
        <p:spPr>
          <a:xfrm>
            <a:off x="1123949" y="558284"/>
            <a:ext cx="93440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SG" sz="4000" b="1" dirty="0">
                <a:highlight>
                  <a:srgbClr val="00FF00"/>
                </a:highlight>
              </a:rPr>
              <a:t>Flow chart of The Proposal </a:t>
            </a:r>
            <a:endParaRPr lang="en-SG" sz="800" b="1" dirty="0">
              <a:highlight>
                <a:srgbClr val="00FF00"/>
              </a:highligh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3EBC15-D632-4DA2-86D6-56FC2AE634D3}"/>
              </a:ext>
            </a:extLst>
          </p:cNvPr>
          <p:cNvSpPr/>
          <p:nvPr/>
        </p:nvSpPr>
        <p:spPr>
          <a:xfrm>
            <a:off x="628650" y="1422261"/>
            <a:ext cx="2428875" cy="16954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Domain Background of the Project 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B48997F-C87A-4AB9-81E1-F00691D48585}"/>
              </a:ext>
            </a:extLst>
          </p:cNvPr>
          <p:cNvSpPr/>
          <p:nvPr/>
        </p:nvSpPr>
        <p:spPr>
          <a:xfrm rot="10800000" flipH="1" flipV="1">
            <a:off x="3268978" y="1916043"/>
            <a:ext cx="1400175" cy="707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B9A53A-52AD-4028-9B63-661B15C65AEE}"/>
              </a:ext>
            </a:extLst>
          </p:cNvPr>
          <p:cNvSpPr/>
          <p:nvPr/>
        </p:nvSpPr>
        <p:spPr>
          <a:xfrm>
            <a:off x="4739638" y="1368147"/>
            <a:ext cx="2428875" cy="16954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Objective of the  Analysis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8A1A03A-39B1-4621-8666-40C18D3E5114}"/>
              </a:ext>
            </a:extLst>
          </p:cNvPr>
          <p:cNvSpPr/>
          <p:nvPr/>
        </p:nvSpPr>
        <p:spPr>
          <a:xfrm rot="10800000" flipH="1" flipV="1">
            <a:off x="7309482" y="1861929"/>
            <a:ext cx="1400175" cy="707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004942-C3EC-442D-8C4B-A870A2293AF4}"/>
              </a:ext>
            </a:extLst>
          </p:cNvPr>
          <p:cNvSpPr/>
          <p:nvPr/>
        </p:nvSpPr>
        <p:spPr>
          <a:xfrm>
            <a:off x="8947782" y="1368147"/>
            <a:ext cx="2428875" cy="16954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Data set and inputs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SG" dirty="0"/>
              <a:t>Dataset definition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SG" dirty="0"/>
              <a:t>Critical features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SG" dirty="0"/>
              <a:t>Relevant questions 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00867F7-A9D2-493C-BC54-7F2734D04B1E}"/>
              </a:ext>
            </a:extLst>
          </p:cNvPr>
          <p:cNvSpPr/>
          <p:nvPr/>
        </p:nvSpPr>
        <p:spPr>
          <a:xfrm rot="16200000" flipH="1" flipV="1">
            <a:off x="9462131" y="3511720"/>
            <a:ext cx="1400175" cy="707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72361C-16A6-4F0C-8664-1167AF184629}"/>
              </a:ext>
            </a:extLst>
          </p:cNvPr>
          <p:cNvSpPr/>
          <p:nvPr/>
        </p:nvSpPr>
        <p:spPr>
          <a:xfrm>
            <a:off x="9044938" y="4565750"/>
            <a:ext cx="2428875" cy="16954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Flow Chart of the Project Design 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E1B30CA-B076-403B-8F49-4E5D66C25327}"/>
              </a:ext>
            </a:extLst>
          </p:cNvPr>
          <p:cNvSpPr/>
          <p:nvPr/>
        </p:nvSpPr>
        <p:spPr>
          <a:xfrm flipH="1" flipV="1">
            <a:off x="7547607" y="5059532"/>
            <a:ext cx="1400175" cy="707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6F3B68-43E0-4B75-910C-F25197B7B0DB}"/>
              </a:ext>
            </a:extLst>
          </p:cNvPr>
          <p:cNvSpPr/>
          <p:nvPr/>
        </p:nvSpPr>
        <p:spPr>
          <a:xfrm>
            <a:off x="792758" y="4435614"/>
            <a:ext cx="2428875" cy="16954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Summary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0654BB-A374-41FE-99D2-24A4C73B1325}"/>
              </a:ext>
            </a:extLst>
          </p:cNvPr>
          <p:cNvSpPr/>
          <p:nvPr/>
        </p:nvSpPr>
        <p:spPr>
          <a:xfrm>
            <a:off x="4880607" y="4435614"/>
            <a:ext cx="2428875" cy="16954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Analysis Strategies 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8FC4A6F0-92CA-489B-9FBD-3A1C2EC06BA7}"/>
              </a:ext>
            </a:extLst>
          </p:cNvPr>
          <p:cNvSpPr/>
          <p:nvPr/>
        </p:nvSpPr>
        <p:spPr>
          <a:xfrm flipH="1" flipV="1">
            <a:off x="3301498" y="4859268"/>
            <a:ext cx="1400175" cy="7078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21126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9F2EE36-627C-4CA4-93FC-EB99192F6EC8}"/>
              </a:ext>
            </a:extLst>
          </p:cNvPr>
          <p:cNvSpPr txBox="1"/>
          <p:nvPr/>
        </p:nvSpPr>
        <p:spPr>
          <a:xfrm>
            <a:off x="1146667" y="558649"/>
            <a:ext cx="686174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4800" dirty="0">
                <a:highlight>
                  <a:srgbClr val="00FF00"/>
                </a:highlight>
              </a:rPr>
              <a:t>Domain Background</a:t>
            </a:r>
            <a:endParaRPr lang="en-SG" sz="1100" dirty="0">
              <a:highlight>
                <a:srgbClr val="00FF00"/>
              </a:highligh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52DB10-36F1-4C24-9804-CC2EA4929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274098" y="728387"/>
            <a:ext cx="2089227" cy="46079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B8BCC6-71A4-430A-BEEE-A74C6CC40A50}"/>
              </a:ext>
            </a:extLst>
          </p:cNvPr>
          <p:cNvSpPr txBox="1"/>
          <p:nvPr/>
        </p:nvSpPr>
        <p:spPr>
          <a:xfrm>
            <a:off x="1146667" y="1436481"/>
            <a:ext cx="770740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SG" sz="2400" dirty="0"/>
              <a:t>In conjunction with the growing market of demand in the used cars in India , the consumers manually bring their cars down to workshops to estimate the selling price of their used cars. </a:t>
            </a:r>
          </a:p>
          <a:p>
            <a:pPr algn="just"/>
            <a:endParaRPr lang="en-SG" sz="2400" dirty="0"/>
          </a:p>
          <a:p>
            <a:pPr algn="just"/>
            <a:r>
              <a:rPr lang="en-SG" sz="2400" b="1" dirty="0"/>
              <a:t>The estimation and evaluation process of the used cars pricing involve a lot of time and resources. </a:t>
            </a:r>
          </a:p>
          <a:p>
            <a:pPr algn="just"/>
            <a:endParaRPr lang="en-SG" sz="2400" b="1" dirty="0"/>
          </a:p>
          <a:p>
            <a:pPr algn="just"/>
            <a:r>
              <a:rPr lang="en-SG" sz="2400" b="1" dirty="0"/>
              <a:t>As a results, the increasing of  the unwanted cost have affected the revenue of the company</a:t>
            </a:r>
            <a:r>
              <a:rPr lang="en-SG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5420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4CBA7-A42B-4A27-8B8C-581578752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SG" b="1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S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7BEE80-DC50-4691-B716-2B5098B19C81}"/>
              </a:ext>
            </a:extLst>
          </p:cNvPr>
          <p:cNvSpPr txBox="1"/>
          <p:nvPr/>
        </p:nvSpPr>
        <p:spPr>
          <a:xfrm>
            <a:off x="778129" y="497397"/>
            <a:ext cx="60997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SG" sz="4800" b="1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Helvetica Neue"/>
              </a:rPr>
              <a:t>Objective :</a:t>
            </a:r>
            <a:endParaRPr lang="en-SG" b="1" dirty="0">
              <a:solidFill>
                <a:srgbClr val="000000"/>
              </a:solidFill>
              <a:effectLst/>
              <a:highlight>
                <a:srgbClr val="00FF00"/>
              </a:highlight>
              <a:latin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7822A4-3727-4403-8E89-87674BDF5C45}"/>
              </a:ext>
            </a:extLst>
          </p:cNvPr>
          <p:cNvSpPr txBox="1"/>
          <p:nvPr/>
        </p:nvSpPr>
        <p:spPr>
          <a:xfrm>
            <a:off x="609300" y="1328394"/>
            <a:ext cx="80775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600" b="0" i="0" dirty="0">
                <a:solidFill>
                  <a:srgbClr val="000000"/>
                </a:solidFill>
                <a:effectLst/>
                <a:latin typeface="Helvetica Neue"/>
              </a:rPr>
              <a:t>Analyze and explore the </a:t>
            </a:r>
            <a:r>
              <a:rPr lang="en-US" sz="3600" b="1" i="0" dirty="0">
                <a:solidFill>
                  <a:srgbClr val="000000"/>
                </a:solidFill>
                <a:effectLst/>
                <a:latin typeface="Helvetica Neue"/>
              </a:rPr>
              <a:t>relationship between the  factors versus the price </a:t>
            </a:r>
            <a:r>
              <a:rPr lang="en-US" sz="3600" dirty="0">
                <a:solidFill>
                  <a:srgbClr val="000000"/>
                </a:solidFill>
                <a:latin typeface="Helvetica Neue"/>
              </a:rPr>
              <a:t>to come out with valuable insights for the stakeholders in </a:t>
            </a:r>
            <a:r>
              <a:rPr lang="en-US" sz="3600" b="1" dirty="0">
                <a:solidFill>
                  <a:srgbClr val="000000"/>
                </a:solidFill>
                <a:latin typeface="Helvetica Neue"/>
              </a:rPr>
              <a:t>efficiently allocating the resources and reducing the cost of  evaluating and estimating process of the used car pricing. </a:t>
            </a:r>
            <a:endParaRPr lang="en-SG" sz="3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1CAA94-7B90-4A11-8745-71B6AE937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975471" y="1389081"/>
            <a:ext cx="2667000" cy="27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00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37194-D19C-4D05-82DC-30E0B5B4D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74929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br>
              <a:rPr lang="en-US" sz="1800" b="1" u="sng" dirty="0">
                <a:effectLst/>
                <a:highlight>
                  <a:srgbClr val="00FF00"/>
                </a:highlight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br>
              <a:rPr lang="en-US" sz="1800" b="1" u="sng" dirty="0">
                <a:effectLst/>
                <a:highlight>
                  <a:srgbClr val="00FF00"/>
                </a:highlight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SG" sz="2400" dirty="0">
                <a:highlight>
                  <a:srgbClr val="00FFFF"/>
                </a:highlight>
              </a:rPr>
              <a:t>Dataset : Used car</a:t>
            </a:r>
            <a:br>
              <a:rPr lang="en-SG" sz="1800" dirty="0">
                <a:highlight>
                  <a:srgbClr val="00FFFF"/>
                </a:highlight>
              </a:rPr>
            </a:br>
            <a:r>
              <a:rPr lang="en-US" sz="1800" b="1" u="sng" dirty="0">
                <a:effectLst/>
                <a:highlight>
                  <a:srgbClr val="00FFFF"/>
                </a:highlight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About dataset</a:t>
            </a:r>
            <a:br>
              <a:rPr lang="en-SG" sz="1800" dirty="0">
                <a:effectLst/>
                <a:highlight>
                  <a:srgbClr val="00FFFF"/>
                </a:highlight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highlight>
                  <a:srgbClr val="00FFFF"/>
                </a:highlight>
                <a:latin typeface="Arial" panose="020B06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Definitions of the columns are found below.</a:t>
            </a:r>
            <a:br>
              <a:rPr lang="en-SG" sz="1800" dirty="0">
                <a:effectLst/>
                <a:highlight>
                  <a:srgbClr val="00FFFF"/>
                </a:highlight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</a:br>
            <a:endParaRPr lang="en-SG" sz="3600" dirty="0">
              <a:highlight>
                <a:srgbClr val="00FFFF"/>
              </a:highlight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1EA6CFE-98B2-4F31-88A4-1B75D3F2C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657605"/>
              </p:ext>
            </p:extLst>
          </p:nvPr>
        </p:nvGraphicFramePr>
        <p:xfrm>
          <a:off x="1465005" y="1459158"/>
          <a:ext cx="9006349" cy="46146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77943">
                  <a:extLst>
                    <a:ext uri="{9D8B030D-6E8A-4147-A177-3AD203B41FA5}">
                      <a16:colId xmlns:a16="http://schemas.microsoft.com/office/drawing/2014/main" val="2839364021"/>
                    </a:ext>
                  </a:extLst>
                </a:gridCol>
                <a:gridCol w="7228406">
                  <a:extLst>
                    <a:ext uri="{9D8B030D-6E8A-4147-A177-3AD203B41FA5}">
                      <a16:colId xmlns:a16="http://schemas.microsoft.com/office/drawing/2014/main" val="3645044169"/>
                    </a:ext>
                  </a:extLst>
                </a:gridCol>
              </a:tblGrid>
              <a:tr h="22187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Attribute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Description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3003328803"/>
                  </a:ext>
                </a:extLst>
              </a:tr>
              <a:tr h="2218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Name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brand and model of the car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1346729015"/>
                  </a:ext>
                </a:extLst>
              </a:tr>
              <a:tr h="4437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Location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location in which the car is being sold or is available for purchase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2422541026"/>
                  </a:ext>
                </a:extLst>
              </a:tr>
              <a:tr h="2218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Year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year or edition of the model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3535670868"/>
                  </a:ext>
                </a:extLst>
              </a:tr>
              <a:tr h="4437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Kilometers_Driven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total kilometer driven in the car by the previous owner(s) in KM</a:t>
                      </a:r>
                      <a:endParaRPr lang="en-SG" sz="11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517859513"/>
                  </a:ext>
                </a:extLst>
              </a:tr>
              <a:tr h="2218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Fuel_Type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type of fuel used by the car</a:t>
                      </a:r>
                      <a:endParaRPr lang="en-SG" sz="11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2702295565"/>
                  </a:ext>
                </a:extLst>
              </a:tr>
              <a:tr h="2218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Transmission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type of transmission used by the car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360289243"/>
                  </a:ext>
                </a:extLst>
              </a:tr>
              <a:tr h="4437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Owner_Type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Whether the ownership is Firsthand, Second hand or other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1692747181"/>
                  </a:ext>
                </a:extLst>
              </a:tr>
              <a:tr h="4437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Mileage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standard mileage offered by the car company in kmpl or km/kg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1775549334"/>
                  </a:ext>
                </a:extLst>
              </a:tr>
              <a:tr h="4437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Engine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displacement volume of the engine in cc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43034151"/>
                  </a:ext>
                </a:extLst>
              </a:tr>
              <a:tr h="44376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Power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maximum power of the engine in bhp</a:t>
                      </a:r>
                      <a:endParaRPr lang="en-SG" sz="11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2300208466"/>
                  </a:ext>
                </a:extLst>
              </a:tr>
              <a:tr h="2218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Seats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number of seats in the car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92459762"/>
                  </a:ext>
                </a:extLst>
              </a:tr>
              <a:tr h="2218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New_Price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 dirty="0">
                          <a:effectLst/>
                        </a:rPr>
                        <a:t>Price of new model</a:t>
                      </a:r>
                      <a:endParaRPr lang="en-SG" sz="11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3926111559"/>
                  </a:ext>
                </a:extLst>
              </a:tr>
              <a:tr h="2218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Price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</a:pPr>
                      <a:r>
                        <a:rPr lang="en-SG" sz="1100">
                          <a:effectLst/>
                        </a:rPr>
                        <a:t>The price of the used car in INR Lakhs</a:t>
                      </a:r>
                      <a:endParaRPr lang="en-SG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2122452888"/>
                  </a:ext>
                </a:extLst>
              </a:tr>
              <a:tr h="17701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SG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SG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995" marR="65995" marT="0" marB="0" anchor="b"/>
                </a:tc>
                <a:extLst>
                  <a:ext uri="{0D108BD9-81ED-4DB2-BD59-A6C34878D82A}">
                    <a16:rowId xmlns:a16="http://schemas.microsoft.com/office/drawing/2014/main" val="3334965272"/>
                  </a:ext>
                </a:extLst>
              </a:tr>
            </a:tbl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6BFEA220-4E96-49D5-BE9F-6EA03CF240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7019" y="6215406"/>
            <a:ext cx="1885740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Note: A lakh is a unit in the Indian numbering system equal to one hundred thousand</a:t>
            </a:r>
            <a:r>
              <a:rPr kumimoji="0" lang="en-US" altLang="ja-JP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585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1F6519-9706-4C97-8E4B-DF7EAA91A377}"/>
              </a:ext>
            </a:extLst>
          </p:cNvPr>
          <p:cNvSpPr txBox="1"/>
          <p:nvPr/>
        </p:nvSpPr>
        <p:spPr>
          <a:xfrm>
            <a:off x="1546153" y="406965"/>
            <a:ext cx="1019817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4400" b="1" dirty="0">
                <a:highlight>
                  <a:srgbClr val="00FFFF"/>
                </a:highlight>
              </a:rPr>
              <a:t>Important Factors</a:t>
            </a:r>
            <a:endParaRPr lang="en-SG" sz="2800" b="1" dirty="0">
              <a:highlight>
                <a:srgbClr val="00FFFF"/>
              </a:highlight>
            </a:endParaRPr>
          </a:p>
          <a:p>
            <a:endParaRPr lang="en-SG" sz="4400" dirty="0">
              <a:highlight>
                <a:srgbClr val="00FF00"/>
              </a:highlight>
            </a:endParaRPr>
          </a:p>
          <a:p>
            <a:pPr algn="just"/>
            <a:r>
              <a:rPr lang="en-SG" sz="2400" dirty="0"/>
              <a:t>Base on our initial exploring and domain knowledges of the data set,</a:t>
            </a:r>
          </a:p>
          <a:p>
            <a:pPr algn="just"/>
            <a:r>
              <a:rPr lang="en-SG" sz="2400" dirty="0"/>
              <a:t>We found that  </a:t>
            </a:r>
            <a:r>
              <a:rPr lang="en-SG" sz="2400" b="1" dirty="0"/>
              <a:t>Mileage, Year and Name </a:t>
            </a:r>
            <a:r>
              <a:rPr lang="en-SG" sz="2400" dirty="0"/>
              <a:t>seems to be the </a:t>
            </a:r>
            <a:r>
              <a:rPr lang="en-SG" sz="2400" b="1" dirty="0"/>
              <a:t>first group of critical features</a:t>
            </a:r>
            <a:r>
              <a:rPr lang="en-SG" sz="2400" dirty="0"/>
              <a:t> in providing the important information in our analysis in estimating and evaluating the used car pricing.</a:t>
            </a:r>
          </a:p>
          <a:p>
            <a:pPr algn="just"/>
            <a:endParaRPr lang="en-SG" sz="2400" dirty="0"/>
          </a:p>
          <a:p>
            <a:pPr algn="just"/>
            <a:r>
              <a:rPr lang="en-SG" sz="2400" dirty="0"/>
              <a:t>Follow by  </a:t>
            </a:r>
            <a:r>
              <a:rPr lang="en-SG" sz="2400" b="1" dirty="0"/>
              <a:t>second group of important factors </a:t>
            </a:r>
            <a:r>
              <a:rPr lang="en-SG" sz="2400" dirty="0"/>
              <a:t>such as Transmission ,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Kilometer driven and Location.</a:t>
            </a:r>
          </a:p>
          <a:p>
            <a:endParaRPr lang="en-US" sz="24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i="0" dirty="0">
                <a:solidFill>
                  <a:srgbClr val="000000"/>
                </a:solidFill>
                <a:effectLst/>
                <a:latin typeface="Helvetica Neue"/>
              </a:rPr>
              <a:t>Third group of </a:t>
            </a:r>
            <a:r>
              <a:rPr lang="en-SG" sz="2400" b="1" dirty="0"/>
              <a:t>factors </a:t>
            </a:r>
            <a:r>
              <a:rPr lang="en-SG" sz="2400" dirty="0"/>
              <a:t>are </a:t>
            </a:r>
            <a:r>
              <a:rPr lang="en-SG" sz="2400" b="0" i="0" dirty="0">
                <a:solidFill>
                  <a:srgbClr val="000000"/>
                </a:solidFill>
                <a:effectLst/>
                <a:latin typeface="Helvetica Neue"/>
              </a:rPr>
              <a:t>Owner type , Power</a:t>
            </a:r>
            <a:r>
              <a:rPr lang="en-SG" sz="2400" dirty="0">
                <a:solidFill>
                  <a:srgbClr val="000000"/>
                </a:solidFill>
                <a:latin typeface="Helvetica Neue"/>
              </a:rPr>
              <a:t> and Engine.</a:t>
            </a:r>
          </a:p>
          <a:p>
            <a:pPr algn="just"/>
            <a:endParaRPr lang="en-US" sz="2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en-SG" sz="2000" dirty="0"/>
          </a:p>
          <a:p>
            <a:endParaRPr lang="en-US" sz="20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en-US" sz="20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algn="l"/>
            <a:endParaRPr lang="en-US" sz="2400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en-SG" sz="2000" dirty="0">
              <a:highlight>
                <a:srgbClr val="00FF00"/>
              </a:highlight>
            </a:endParaRPr>
          </a:p>
          <a:p>
            <a:endParaRPr lang="en-SG" sz="54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4667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3AC9AA4-31A4-4278-8B15-52FCC5D97010}"/>
              </a:ext>
            </a:extLst>
          </p:cNvPr>
          <p:cNvSpPr txBox="1"/>
          <p:nvPr/>
        </p:nvSpPr>
        <p:spPr>
          <a:xfrm>
            <a:off x="1550914" y="1566904"/>
            <a:ext cx="60997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arenR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Which resale cars have higher pricing?</a:t>
            </a:r>
          </a:p>
          <a:p>
            <a:br>
              <a:rPr lang="en-US" sz="2400" dirty="0"/>
            </a:br>
            <a:endParaRPr lang="en-SG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5D138D-FF25-4EE1-827A-C90D24444A63}"/>
              </a:ext>
            </a:extLst>
          </p:cNvPr>
          <p:cNvSpPr txBox="1"/>
          <p:nvPr/>
        </p:nvSpPr>
        <p:spPr>
          <a:xfrm>
            <a:off x="1653655" y="2417240"/>
            <a:ext cx="60997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Helvetica Neue"/>
              </a:rPr>
              <a:t>2)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How does the characteristics of the cars affect the used car pricing?</a:t>
            </a:r>
          </a:p>
          <a:p>
            <a:pPr algn="l"/>
            <a:endParaRPr lang="en-US" sz="2400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FA589-0F50-498D-9953-6AB5C89FEF2F}"/>
              </a:ext>
            </a:extLst>
          </p:cNvPr>
          <p:cNvSpPr txBox="1"/>
          <p:nvPr/>
        </p:nvSpPr>
        <p:spPr>
          <a:xfrm>
            <a:off x="1653655" y="3657678"/>
            <a:ext cx="610284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Helvetica Neue"/>
              </a:rPr>
              <a:t>3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  <a:t>) Factors that influences the resales price?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SG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B254EB-1759-4E3D-A7CB-E4BF577FEE76}"/>
              </a:ext>
            </a:extLst>
          </p:cNvPr>
          <p:cNvSpPr txBox="1"/>
          <p:nvPr/>
        </p:nvSpPr>
        <p:spPr>
          <a:xfrm>
            <a:off x="1647847" y="4593331"/>
            <a:ext cx="61055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i="0" dirty="0">
                <a:solidFill>
                  <a:srgbClr val="000000"/>
                </a:solidFill>
                <a:effectLst/>
                <a:latin typeface="Helvetica Neue"/>
              </a:rPr>
              <a:t>4) What kind of new car have the high preserve value during resale?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4D7D97-2DBF-4E12-ADD9-AD84D6B035C0}"/>
              </a:ext>
            </a:extLst>
          </p:cNvPr>
          <p:cNvSpPr txBox="1"/>
          <p:nvPr/>
        </p:nvSpPr>
        <p:spPr>
          <a:xfrm>
            <a:off x="1653655" y="364260"/>
            <a:ext cx="747710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1" i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Helvetica Neue"/>
              </a:rPr>
              <a:t>Relevant questions to gain </a:t>
            </a:r>
            <a:r>
              <a:rPr lang="en-US" sz="3200" b="1" dirty="0">
                <a:solidFill>
                  <a:srgbClr val="000000"/>
                </a:solidFill>
                <a:highlight>
                  <a:srgbClr val="00FFFF"/>
                </a:highlight>
                <a:latin typeface="Helvetica Neue"/>
              </a:rPr>
              <a:t>valuable insights</a:t>
            </a:r>
            <a:endParaRPr lang="en-US" sz="2400" b="1" i="0" dirty="0">
              <a:solidFill>
                <a:srgbClr val="000000"/>
              </a:solidFill>
              <a:effectLst/>
              <a:highlight>
                <a:srgbClr val="00FFFF"/>
              </a:highlight>
              <a:latin typeface="Helvetica Neue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B17EC8-BB79-421A-936E-175C9B61D5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248650" y="1856677"/>
            <a:ext cx="3132217" cy="250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08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21775-D927-4701-AF43-DC64FAB22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00431"/>
          </a:xfrm>
        </p:spPr>
        <p:txBody>
          <a:bodyPr/>
          <a:lstStyle/>
          <a:p>
            <a:r>
              <a:rPr lang="en-SG" dirty="0">
                <a:highlight>
                  <a:srgbClr val="00FF00"/>
                </a:highlight>
              </a:rPr>
              <a:t>Flow Chart of Project Design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B6173BA2-7CC7-4A45-811F-E64BFF2BE062}"/>
              </a:ext>
            </a:extLst>
          </p:cNvPr>
          <p:cNvSpPr/>
          <p:nvPr/>
        </p:nvSpPr>
        <p:spPr>
          <a:xfrm>
            <a:off x="684469" y="1953836"/>
            <a:ext cx="2316016" cy="3457575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Data understanding</a:t>
            </a:r>
          </a:p>
          <a:p>
            <a:pPr algn="ctr"/>
            <a:r>
              <a:rPr lang="en-SG" dirty="0"/>
              <a:t>(Analysis Strategies)</a:t>
            </a:r>
          </a:p>
          <a:p>
            <a:pPr algn="ctr"/>
            <a:r>
              <a:rPr lang="en-SG" dirty="0"/>
              <a:t>(Refer to slides 9&amp;10)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5788AEC7-9686-4823-992E-661C7DCBC9BA}"/>
              </a:ext>
            </a:extLst>
          </p:cNvPr>
          <p:cNvSpPr/>
          <p:nvPr/>
        </p:nvSpPr>
        <p:spPr>
          <a:xfrm>
            <a:off x="5492274" y="2048304"/>
            <a:ext cx="2227638" cy="3567114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  <a:p>
            <a:pPr algn="ctr"/>
            <a:r>
              <a:rPr lang="en-SG" dirty="0"/>
              <a:t>Data Preparation</a:t>
            </a:r>
          </a:p>
          <a:p>
            <a:pPr algn="ctr"/>
            <a:r>
              <a:rPr lang="en-SG" dirty="0"/>
              <a:t>(Analysis Strategies)</a:t>
            </a:r>
          </a:p>
          <a:p>
            <a:pPr algn="ctr"/>
            <a:r>
              <a:rPr lang="en-SG" dirty="0"/>
              <a:t>(Refer to slides 9&amp;10)</a:t>
            </a:r>
          </a:p>
          <a:p>
            <a:pPr algn="ctr"/>
            <a:endParaRPr lang="en-SG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BC145C8-EA12-40AC-AAF6-7F04A52ACAB1}"/>
              </a:ext>
            </a:extLst>
          </p:cNvPr>
          <p:cNvSpPr/>
          <p:nvPr/>
        </p:nvSpPr>
        <p:spPr>
          <a:xfrm>
            <a:off x="7808290" y="2079819"/>
            <a:ext cx="2023509" cy="3567114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EDA and Data Visualization</a:t>
            </a:r>
          </a:p>
          <a:p>
            <a:pPr algn="ctr"/>
            <a:r>
              <a:rPr lang="en-SG" dirty="0"/>
              <a:t>(Techniques)</a:t>
            </a:r>
          </a:p>
          <a:p>
            <a:pPr algn="ctr"/>
            <a:r>
              <a:rPr lang="en-SG" dirty="0"/>
              <a:t>(Refer to slides 11)</a:t>
            </a:r>
          </a:p>
        </p:txBody>
      </p:sp>
      <p:sp>
        <p:nvSpPr>
          <p:cNvPr id="11" name="Cylinder 10">
            <a:extLst>
              <a:ext uri="{FF2B5EF4-FFF2-40B4-BE49-F238E27FC236}">
                <a16:creationId xmlns:a16="http://schemas.microsoft.com/office/drawing/2014/main" id="{942AF610-83C1-4BB3-AC69-D4DC3F5C2264}"/>
              </a:ext>
            </a:extLst>
          </p:cNvPr>
          <p:cNvSpPr/>
          <p:nvPr/>
        </p:nvSpPr>
        <p:spPr>
          <a:xfrm>
            <a:off x="9920177" y="2397569"/>
            <a:ext cx="1587354" cy="275904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en-SG" sz="1200" b="1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1EE3191-56CC-4DDD-9DB6-1BFF7C5B36D5}"/>
              </a:ext>
            </a:extLst>
          </p:cNvPr>
          <p:cNvSpPr/>
          <p:nvPr/>
        </p:nvSpPr>
        <p:spPr>
          <a:xfrm>
            <a:off x="3086099" y="2048304"/>
            <a:ext cx="2316017" cy="3457575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600" dirty="0"/>
              <a:t>Data Cleaning and Pre-processing</a:t>
            </a:r>
          </a:p>
          <a:p>
            <a:pPr algn="ctr"/>
            <a:r>
              <a:rPr lang="en-SG" sz="1600" dirty="0"/>
              <a:t>(Analysis Strategies)</a:t>
            </a:r>
          </a:p>
          <a:p>
            <a:pPr algn="ctr"/>
            <a:r>
              <a:rPr lang="en-SG" sz="1600" dirty="0"/>
              <a:t>(Refer to slides 9&amp;10)</a:t>
            </a:r>
          </a:p>
        </p:txBody>
      </p:sp>
    </p:spTree>
    <p:extLst>
      <p:ext uri="{BB962C8B-B14F-4D97-AF65-F5344CB8AC3E}">
        <p14:creationId xmlns:p14="http://schemas.microsoft.com/office/powerpoint/2010/main" val="3547682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FB1B9-A471-4D31-BE48-A4954FD94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33756"/>
          </a:xfrm>
        </p:spPr>
        <p:txBody>
          <a:bodyPr>
            <a:normAutofit fontScale="90000"/>
          </a:bodyPr>
          <a:lstStyle/>
          <a:p>
            <a:br>
              <a:rPr lang="en-SG" dirty="0"/>
            </a:br>
            <a:br>
              <a:rPr lang="en-SG" dirty="0"/>
            </a:br>
            <a:br>
              <a:rPr lang="en-SG" dirty="0"/>
            </a:br>
            <a:br>
              <a:rPr lang="en-SG" dirty="0"/>
            </a:br>
            <a:r>
              <a:rPr lang="en-SG" dirty="0">
                <a:highlight>
                  <a:srgbClr val="00FF00"/>
                </a:highlight>
              </a:rPr>
              <a:t>Analysis Strategies</a:t>
            </a:r>
            <a:r>
              <a:rPr lang="en-SG" sz="3600" dirty="0">
                <a:highlight>
                  <a:srgbClr val="00FF00"/>
                </a:highlight>
              </a:rPr>
              <a:t>:</a:t>
            </a:r>
            <a:br>
              <a:rPr lang="en-SG" sz="3600" dirty="0">
                <a:highlight>
                  <a:srgbClr val="00FF00"/>
                </a:highlight>
              </a:rPr>
            </a:br>
            <a:r>
              <a:rPr lang="en-SG" sz="3600" dirty="0">
                <a:highlight>
                  <a:srgbClr val="00FF00"/>
                </a:highlight>
              </a:rPr>
              <a:t>Using of Quantitative and Qualitative Methods in Data Analysis</a:t>
            </a:r>
            <a:br>
              <a:rPr lang="en-SG" sz="3600" dirty="0">
                <a:highlight>
                  <a:srgbClr val="00FF00"/>
                </a:highlight>
              </a:rPr>
            </a:br>
            <a:br>
              <a:rPr lang="en-SG" sz="3600" dirty="0">
                <a:highlight>
                  <a:srgbClr val="00FFFF"/>
                </a:highlight>
              </a:rPr>
            </a:br>
            <a:r>
              <a:rPr lang="en-SG" sz="3100" dirty="0">
                <a:highlight>
                  <a:srgbClr val="00FFFF"/>
                </a:highlight>
              </a:rPr>
              <a:t>1) </a:t>
            </a:r>
            <a:r>
              <a:rPr lang="en-SG" sz="3600" i="0" dirty="0">
                <a:highlight>
                  <a:srgbClr val="00FFFF"/>
                </a:highlight>
              </a:rPr>
              <a:t>Quantitative </a:t>
            </a:r>
            <a:r>
              <a:rPr lang="en-SG" sz="3100" i="0" dirty="0">
                <a:highlight>
                  <a:srgbClr val="00FFFF"/>
                </a:highlight>
              </a:rPr>
              <a:t>Data Analysis </a:t>
            </a:r>
            <a:r>
              <a:rPr lang="en-SG" sz="3100" dirty="0">
                <a:highlight>
                  <a:srgbClr val="00FFFF"/>
                </a:highlight>
              </a:rPr>
              <a:t>: </a:t>
            </a:r>
            <a:br>
              <a:rPr lang="en-SG" dirty="0"/>
            </a:br>
            <a:endParaRPr lang="en-SG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0139555-3AB7-4544-97FE-DBDA38350FB4}"/>
              </a:ext>
            </a:extLst>
          </p:cNvPr>
          <p:cNvSpPr txBox="1">
            <a:spLocks/>
          </p:cNvSpPr>
          <p:nvPr/>
        </p:nvSpPr>
        <p:spPr>
          <a:xfrm>
            <a:off x="1066800" y="1185519"/>
            <a:ext cx="10058400" cy="633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i="1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endParaRPr lang="en-SG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0F9B376-68D9-4C32-B175-D58E151AB0B6}"/>
              </a:ext>
            </a:extLst>
          </p:cNvPr>
          <p:cNvSpPr/>
          <p:nvPr/>
        </p:nvSpPr>
        <p:spPr>
          <a:xfrm>
            <a:off x="1123950" y="3390902"/>
            <a:ext cx="4143375" cy="18192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Analysis and preparation</a:t>
            </a:r>
          </a:p>
          <a:p>
            <a:pPr algn="ctr"/>
            <a:r>
              <a:rPr lang="en-SG" dirty="0"/>
              <a:t>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375B36E-D833-4520-977F-75B4090A6A5C}"/>
              </a:ext>
            </a:extLst>
          </p:cNvPr>
          <p:cNvSpPr/>
          <p:nvPr/>
        </p:nvSpPr>
        <p:spPr>
          <a:xfrm>
            <a:off x="7739063" y="2172976"/>
            <a:ext cx="2933700" cy="17185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AutoNum type="arabicParenR"/>
            </a:pPr>
            <a:endParaRPr lang="en-SG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just">
              <a:buAutoNum type="arabicParenR"/>
            </a:pPr>
            <a:endParaRPr lang="en-SG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just">
              <a:buAutoNum type="arabicParenR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Editing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Missing values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Outliers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Duplicates values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Types conversion</a:t>
            </a:r>
          </a:p>
          <a:p>
            <a:pPr algn="ctr"/>
            <a:endParaRPr lang="en-SG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SG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E14F9F2-72B2-4077-9174-173ED1622A16}"/>
              </a:ext>
            </a:extLst>
          </p:cNvPr>
          <p:cNvSpPr/>
          <p:nvPr/>
        </p:nvSpPr>
        <p:spPr>
          <a:xfrm>
            <a:off x="7739063" y="4355478"/>
            <a:ext cx="2933700" cy="20738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SG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just"/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2) Descriptive Statistics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Mean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Median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Range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Percentage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Frequency</a:t>
            </a:r>
          </a:p>
          <a:p>
            <a:pPr algn="ctr"/>
            <a:endParaRPr lang="en-SG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D38ED5-DC1B-44B4-9CAA-1E980528BCB0}"/>
              </a:ext>
            </a:extLst>
          </p:cNvPr>
          <p:cNvCxnSpPr>
            <a:cxnSpLocks/>
          </p:cNvCxnSpPr>
          <p:nvPr/>
        </p:nvCxnSpPr>
        <p:spPr>
          <a:xfrm flipV="1">
            <a:off x="5505450" y="3009901"/>
            <a:ext cx="1695450" cy="11334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B20E20-751A-40FC-80CF-DAE7B7854E0A}"/>
              </a:ext>
            </a:extLst>
          </p:cNvPr>
          <p:cNvCxnSpPr/>
          <p:nvPr/>
        </p:nvCxnSpPr>
        <p:spPr>
          <a:xfrm>
            <a:off x="5505450" y="4143374"/>
            <a:ext cx="1971675" cy="10668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9627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33B589"/>
      </a:accent1>
      <a:accent2>
        <a:srgbClr val="2FB1BC"/>
      </a:accent2>
      <a:accent3>
        <a:srgbClr val="5DA5ED"/>
      </a:accent3>
      <a:accent4>
        <a:srgbClr val="4E5BEB"/>
      </a:accent4>
      <a:accent5>
        <a:srgbClr val="986EEE"/>
      </a:accent5>
      <a:accent6>
        <a:srgbClr val="C34EEB"/>
      </a:accent6>
      <a:hlink>
        <a:srgbClr val="AE6981"/>
      </a:hlink>
      <a:folHlink>
        <a:srgbClr val="7F7F7F"/>
      </a:folHlink>
    </a:clrScheme>
    <a:fontScheme name="Savon">
      <a:majorFont>
        <a:latin typeface="Georgia Pro Cond Blac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874</Words>
  <Application>Microsoft Office PowerPoint</Application>
  <PresentationFormat>Widescreen</PresentationFormat>
  <Paragraphs>144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Helvetica Neue</vt:lpstr>
      <vt:lpstr>Arial</vt:lpstr>
      <vt:lpstr>Calibri</vt:lpstr>
      <vt:lpstr>Garamond</vt:lpstr>
      <vt:lpstr>Georgia Pro</vt:lpstr>
      <vt:lpstr>Georgia Pro Cond Black</vt:lpstr>
      <vt:lpstr>SavonVTI</vt:lpstr>
      <vt:lpstr>  Proposal for Capstone Project  Data Analysis of Important Factors in Influences the Used Cars Pricing In India Market  By: Benjamin  Shabelyn</vt:lpstr>
      <vt:lpstr>PowerPoint Presentation</vt:lpstr>
      <vt:lpstr>PowerPoint Presentation</vt:lpstr>
      <vt:lpstr> </vt:lpstr>
      <vt:lpstr>  Dataset : Used car About dataset Definitions of the columns are found below. </vt:lpstr>
      <vt:lpstr>PowerPoint Presentation</vt:lpstr>
      <vt:lpstr>PowerPoint Presentation</vt:lpstr>
      <vt:lpstr>Flow Chart of Project Design</vt:lpstr>
      <vt:lpstr>    Analysis Strategies: Using of Quantitative and Qualitative Methods in Data Analysis  1) Quantitative Data Analysis :  </vt:lpstr>
      <vt:lpstr>2) Qualitative Data Analysis :</vt:lpstr>
      <vt:lpstr>Data Visualization Techniques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GOH CHU YIN</dc:creator>
  <cp:lastModifiedBy>GOH CHU YIN</cp:lastModifiedBy>
  <cp:revision>37</cp:revision>
  <dcterms:created xsi:type="dcterms:W3CDTF">2020-12-10T04:47:12Z</dcterms:created>
  <dcterms:modified xsi:type="dcterms:W3CDTF">2020-12-14T06:28:31Z</dcterms:modified>
</cp:coreProperties>
</file>